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113" d="100"/>
          <a:sy n="113" d="100"/>
        </p:scale>
        <p:origin x="39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4/11/2024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4/11/2024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pl-PL"/>
              <a:t>Kliknij, aby edytować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pl-PL"/>
              <a:t>Kliknij, aby edytować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4/11/2024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pl-PL"/>
              <a:t>Kliknij, aby edytować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pl-PL"/>
              <a:t>Kliknij, aby edytować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pl-PL"/>
              <a:t>Kliknij, aby edytować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4/11/2024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4/11/2024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4/11/2024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897769-682C-475D-B27D-9218BD463895}"/>
              </a:ext>
            </a:extLst>
          </p:cNvPr>
          <p:cNvSpPr>
            <a:spLocks noGrp="1"/>
          </p:cNvSpPr>
          <p:nvPr>
            <p:ph type="ctrTitle"/>
          </p:nvPr>
        </p:nvSpPr>
        <p:spPr/>
        <p:txBody>
          <a:bodyPr>
            <a:normAutofit/>
          </a:bodyPr>
          <a:lstStyle/>
          <a:p>
            <a:pPr algn="ctr"/>
            <a:r>
              <a:rPr lang="pl-PL" b="1" dirty="0" err="1"/>
              <a:t>ZaSADY</a:t>
            </a:r>
            <a:r>
              <a:rPr lang="pl-PL" b="1" dirty="0"/>
              <a:t> REKRUTACJI DLA ABSOLWENTÓW        KLAS VIII SZKÓŁ PODSTAWOWYCH</a:t>
            </a:r>
          </a:p>
        </p:txBody>
      </p:sp>
      <p:sp>
        <p:nvSpPr>
          <p:cNvPr id="3" name="Podtytuł 2">
            <a:extLst>
              <a:ext uri="{FF2B5EF4-FFF2-40B4-BE49-F238E27FC236}">
                <a16:creationId xmlns:a16="http://schemas.microsoft.com/office/drawing/2014/main" id="{C6F4CE60-A03D-4B4D-B42B-6845BFF7059A}"/>
              </a:ext>
            </a:extLst>
          </p:cNvPr>
          <p:cNvSpPr>
            <a:spLocks noGrp="1"/>
          </p:cNvSpPr>
          <p:nvPr>
            <p:ph type="subTitle" idx="1"/>
          </p:nvPr>
        </p:nvSpPr>
        <p:spPr/>
        <p:txBody>
          <a:bodyPr/>
          <a:lstStyle/>
          <a:p>
            <a:pPr algn="ctr"/>
            <a:r>
              <a:rPr lang="pl-PL" b="1" dirty="0"/>
              <a:t>NA ROK SZKOLNY 2024/2025</a:t>
            </a: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9313" y="76200"/>
            <a:ext cx="1295401" cy="1295401"/>
          </a:xfrm>
          <a:prstGeom prst="rect">
            <a:avLst/>
          </a:prstGeom>
        </p:spPr>
      </p:pic>
    </p:spTree>
    <p:extLst>
      <p:ext uri="{BB962C8B-B14F-4D97-AF65-F5344CB8AC3E}">
        <p14:creationId xmlns:p14="http://schemas.microsoft.com/office/powerpoint/2010/main" val="443463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F68746-05D1-4DDE-822B-DFEE928673E7}"/>
              </a:ext>
            </a:extLst>
          </p:cNvPr>
          <p:cNvSpPr>
            <a:spLocks noGrp="1"/>
          </p:cNvSpPr>
          <p:nvPr>
            <p:ph type="title"/>
          </p:nvPr>
        </p:nvSpPr>
        <p:spPr/>
        <p:txBody>
          <a:bodyPr/>
          <a:lstStyle/>
          <a:p>
            <a:pPr algn="ctr"/>
            <a:r>
              <a:rPr lang="pl-PL" dirty="0"/>
              <a:t>osiągnięcia</a:t>
            </a:r>
          </a:p>
        </p:txBody>
      </p:sp>
      <p:sp>
        <p:nvSpPr>
          <p:cNvPr id="3" name="Symbol zastępczy zawartości 2">
            <a:extLst>
              <a:ext uri="{FF2B5EF4-FFF2-40B4-BE49-F238E27FC236}">
                <a16:creationId xmlns:a16="http://schemas.microsoft.com/office/drawing/2014/main" id="{0A791C84-18C5-48D3-9790-31EB98033A6B}"/>
              </a:ext>
            </a:extLst>
          </p:cNvPr>
          <p:cNvSpPr>
            <a:spLocks noGrp="1"/>
          </p:cNvSpPr>
          <p:nvPr>
            <p:ph idx="1"/>
          </p:nvPr>
        </p:nvSpPr>
        <p:spPr/>
        <p:txBody>
          <a:bodyPr/>
          <a:lstStyle/>
          <a:p>
            <a:r>
              <a:rPr lang="pl-PL" dirty="0"/>
              <a:t>§ 6. 2. </a:t>
            </a:r>
            <a:r>
              <a:rPr lang="pl-PL" i="1" dirty="0">
                <a:solidFill>
                  <a:schemeClr val="accent3"/>
                </a:solidFill>
              </a:rPr>
              <a:t>W przypadku gdy kandydat ma więcej niż jedno szczególne osiągnięcie z takich samych zawodów wiedzy, artystycznych i sportowych</a:t>
            </a:r>
            <a:r>
              <a:rPr lang="pl-PL" dirty="0"/>
              <a:t>, o których mowa w ust. 1, na tym samym szczeblu oraz z tego samego zakresu, wymienione na świadectwie ukończenia szkoły podstawowej, przyznaje się jednorazowo punkty za najwyższe osiągnięcie tego ucznia w tych zawodach, z tym że </a:t>
            </a:r>
            <a:r>
              <a:rPr lang="pl-PL" i="1" dirty="0">
                <a:solidFill>
                  <a:schemeClr val="accent3"/>
                </a:solidFill>
              </a:rPr>
              <a:t>maksymalna liczba punktów możliwych do uzyskania za wszystkie osiągnięcia wynosi 18 punktów. </a:t>
            </a:r>
          </a:p>
          <a:p>
            <a:r>
              <a:rPr lang="pl-PL" dirty="0"/>
              <a:t>§ 7. W przypadku przeliczania na punkty kryterium za osiągnięcia </a:t>
            </a:r>
            <a:r>
              <a:rPr lang="pl-PL" i="1" dirty="0">
                <a:solidFill>
                  <a:schemeClr val="accent3"/>
                </a:solidFill>
              </a:rPr>
              <a:t>w zakresie aktywności społecznej</a:t>
            </a:r>
            <a:r>
              <a:rPr lang="pl-PL" dirty="0"/>
              <a:t>, w tym na rzecz środowiska szkolnego, w szczególności w formie wolontariatu, przyznaje się </a:t>
            </a:r>
            <a:r>
              <a:rPr lang="pl-PL" dirty="0">
                <a:solidFill>
                  <a:schemeClr val="accent3"/>
                </a:solidFill>
              </a:rPr>
              <a:t>3</a:t>
            </a:r>
            <a:r>
              <a:rPr lang="pl-PL" dirty="0"/>
              <a:t> </a:t>
            </a:r>
            <a:r>
              <a:rPr lang="pl-PL" i="1" dirty="0">
                <a:solidFill>
                  <a:schemeClr val="accent3"/>
                </a:solidFill>
              </a:rPr>
              <a:t>punkty</a:t>
            </a:r>
            <a:r>
              <a:rPr lang="pl-PL" dirty="0"/>
              <a:t>.</a:t>
            </a:r>
          </a:p>
        </p:txBody>
      </p:sp>
    </p:spTree>
    <p:extLst>
      <p:ext uri="{BB962C8B-B14F-4D97-AF65-F5344CB8AC3E}">
        <p14:creationId xmlns:p14="http://schemas.microsoft.com/office/powerpoint/2010/main" val="3709569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62CE27-E837-41BA-932E-C97532095E39}"/>
              </a:ext>
            </a:extLst>
          </p:cNvPr>
          <p:cNvSpPr>
            <a:spLocks noGrp="1"/>
          </p:cNvSpPr>
          <p:nvPr>
            <p:ph type="title"/>
          </p:nvPr>
        </p:nvSpPr>
        <p:spPr/>
        <p:txBody>
          <a:bodyPr/>
          <a:lstStyle/>
          <a:p>
            <a:pPr algn="ctr"/>
            <a:r>
              <a:rPr lang="pl-PL" dirty="0"/>
              <a:t>podsumowanie</a:t>
            </a:r>
          </a:p>
        </p:txBody>
      </p:sp>
      <p:sp>
        <p:nvSpPr>
          <p:cNvPr id="3" name="Symbol zastępczy zawartości 2">
            <a:extLst>
              <a:ext uri="{FF2B5EF4-FFF2-40B4-BE49-F238E27FC236}">
                <a16:creationId xmlns:a16="http://schemas.microsoft.com/office/drawing/2014/main" id="{007B7B9F-1A84-429F-AF4A-172AED018B99}"/>
              </a:ext>
            </a:extLst>
          </p:cNvPr>
          <p:cNvSpPr>
            <a:spLocks noGrp="1"/>
          </p:cNvSpPr>
          <p:nvPr>
            <p:ph idx="1"/>
          </p:nvPr>
        </p:nvSpPr>
        <p:spPr/>
        <p:txBody>
          <a:bodyPr/>
          <a:lstStyle/>
          <a:p>
            <a:r>
              <a:rPr lang="pl-PL" dirty="0"/>
              <a:t>PODSUMOWANIE PUNKTÓW: </a:t>
            </a:r>
          </a:p>
          <a:p>
            <a:pPr marL="0" indent="0">
              <a:buNone/>
            </a:pPr>
            <a:r>
              <a:rPr lang="pl-PL" dirty="0"/>
              <a:t>za trzy egzaminy ośmioklasisty 	– 			maksimum </a:t>
            </a:r>
            <a:r>
              <a:rPr lang="pl-PL" i="1" dirty="0">
                <a:solidFill>
                  <a:schemeClr val="accent3"/>
                </a:solidFill>
              </a:rPr>
              <a:t>100 punktów </a:t>
            </a:r>
          </a:p>
          <a:p>
            <a:pPr marL="0" indent="0">
              <a:buNone/>
            </a:pPr>
            <a:r>
              <a:rPr lang="pl-PL" dirty="0"/>
              <a:t>za cztery przedmioty ze świadectwa	 – 		maksimum </a:t>
            </a:r>
            <a:r>
              <a:rPr lang="pl-PL" i="1" dirty="0">
                <a:solidFill>
                  <a:schemeClr val="accent3"/>
                </a:solidFill>
              </a:rPr>
              <a:t>72 punkty </a:t>
            </a:r>
          </a:p>
          <a:p>
            <a:pPr marL="0" indent="0">
              <a:buNone/>
            </a:pPr>
            <a:r>
              <a:rPr lang="pl-PL" dirty="0"/>
              <a:t>za świadectwo z wyróżnieniem	 – 					  </a:t>
            </a:r>
            <a:r>
              <a:rPr lang="pl-PL" i="1" dirty="0">
                <a:solidFill>
                  <a:schemeClr val="accent3"/>
                </a:solidFill>
              </a:rPr>
              <a:t>7 punktów</a:t>
            </a:r>
          </a:p>
          <a:p>
            <a:pPr marL="0" indent="0">
              <a:buNone/>
            </a:pPr>
            <a:r>
              <a:rPr lang="pl-PL" dirty="0"/>
              <a:t>za szczególne osiągnięcia		 – 				maksimum </a:t>
            </a:r>
            <a:r>
              <a:rPr lang="pl-PL" i="1" dirty="0">
                <a:solidFill>
                  <a:schemeClr val="accent3"/>
                </a:solidFill>
              </a:rPr>
              <a:t>18 punktów </a:t>
            </a:r>
          </a:p>
          <a:p>
            <a:pPr marL="0" indent="0">
              <a:buNone/>
            </a:pPr>
            <a:r>
              <a:rPr lang="pl-PL" dirty="0"/>
              <a:t>za aktywność społeczną	 – 						  	  </a:t>
            </a:r>
            <a:r>
              <a:rPr lang="pl-PL" i="1" dirty="0">
                <a:solidFill>
                  <a:schemeClr val="accent3"/>
                </a:solidFill>
              </a:rPr>
              <a:t>3 punkty </a:t>
            </a:r>
          </a:p>
          <a:p>
            <a:pPr marL="0" indent="0">
              <a:buNone/>
            </a:pPr>
            <a:r>
              <a:rPr lang="pl-PL" b="1" i="1" dirty="0">
                <a:solidFill>
                  <a:schemeClr val="accent3"/>
                </a:solidFill>
              </a:rPr>
              <a:t>                                    					  RAZEM 200 PUNKTÓW</a:t>
            </a:r>
          </a:p>
        </p:txBody>
      </p:sp>
    </p:spTree>
    <p:extLst>
      <p:ext uri="{BB962C8B-B14F-4D97-AF65-F5344CB8AC3E}">
        <p14:creationId xmlns:p14="http://schemas.microsoft.com/office/powerpoint/2010/main" val="3018149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B7815F-2F54-46C5-AF7A-3FF79D746714}"/>
              </a:ext>
            </a:extLst>
          </p:cNvPr>
          <p:cNvSpPr>
            <a:spLocks noGrp="1"/>
          </p:cNvSpPr>
          <p:nvPr>
            <p:ph type="title"/>
          </p:nvPr>
        </p:nvSpPr>
        <p:spPr/>
        <p:txBody>
          <a:bodyPr/>
          <a:lstStyle/>
          <a:p>
            <a:pPr algn="ctr"/>
            <a:r>
              <a:rPr lang="pl-PL" dirty="0"/>
              <a:t>regulacje</a:t>
            </a:r>
          </a:p>
        </p:txBody>
      </p:sp>
      <p:sp>
        <p:nvSpPr>
          <p:cNvPr id="3" name="Symbol zastępczy zawartości 2">
            <a:extLst>
              <a:ext uri="{FF2B5EF4-FFF2-40B4-BE49-F238E27FC236}">
                <a16:creationId xmlns:a16="http://schemas.microsoft.com/office/drawing/2014/main" id="{B6A4C6BF-24C3-47FC-852D-6C62243EE4D7}"/>
              </a:ext>
            </a:extLst>
          </p:cNvPr>
          <p:cNvSpPr>
            <a:spLocks noGrp="1"/>
          </p:cNvSpPr>
          <p:nvPr>
            <p:ph idx="1"/>
          </p:nvPr>
        </p:nvSpPr>
        <p:spPr/>
        <p:txBody>
          <a:bodyPr/>
          <a:lstStyle/>
          <a:p>
            <a:r>
              <a:rPr lang="pl-PL" b="1" dirty="0"/>
              <a:t>USTAWA z dnia 14 grudnia 2016 r. Prawo oświatowe</a:t>
            </a:r>
          </a:p>
          <a:p>
            <a:pPr marL="0" indent="0">
              <a:buNone/>
            </a:pPr>
            <a:r>
              <a:rPr lang="pl-PL" b="1" dirty="0"/>
              <a:t>    (Dz. U. z 2023 r. poz. 900, 1672, 1718 i 2005)</a:t>
            </a:r>
          </a:p>
          <a:p>
            <a:r>
              <a:rPr lang="pl-PL" b="1" dirty="0"/>
              <a:t>Rozporządzenie Ministra Edukacji i Nauki z dnia 18 listopada 2022r.</a:t>
            </a:r>
            <a:r>
              <a:rPr lang="pl-PL" dirty="0"/>
              <a:t> </a:t>
            </a:r>
            <a:r>
              <a:rPr lang="pl-PL" b="1" dirty="0"/>
              <a:t>W sprawie przeprowadzenia postępowania rekrutacyjnego oraz postępowania uzupełniającego do publicznych przedszkoli, szkół, placówek i centrów</a:t>
            </a:r>
          </a:p>
          <a:p>
            <a:pPr marL="0" indent="0">
              <a:buNone/>
            </a:pPr>
            <a:endParaRPr lang="pl-PL" dirty="0"/>
          </a:p>
          <a:p>
            <a:pPr marL="0" indent="0">
              <a:buNone/>
            </a:pPr>
            <a:r>
              <a:rPr lang="pl-PL" i="1" dirty="0"/>
              <a:t>-</a:t>
            </a:r>
            <a:r>
              <a:rPr lang="pl-PL" b="1" i="1" dirty="0">
                <a:solidFill>
                  <a:schemeClr val="accent3">
                    <a:lumMod val="75000"/>
                  </a:schemeClr>
                </a:solidFill>
              </a:rPr>
              <a:t> </a:t>
            </a:r>
            <a:r>
              <a:rPr lang="pl-PL" b="1" i="1" u="sng" dirty="0">
                <a:solidFill>
                  <a:schemeClr val="accent3">
                    <a:lumMod val="75000"/>
                  </a:schemeClr>
                </a:solidFill>
              </a:rPr>
              <a:t>W postepowaniu rekrutacyjnym i uzupełniającym na rok szkolny 2024/2025 wyniki postępowania rekrutacyjnego w formie list kandydatów, o których mowa w art. 158 ust. 1 i 3 ustawy z dnia 14 grudnia 2016 r. – Prawo oświatowe, podaje się do publicznej wiadomości także na stronach internetowych tych jednostek. </a:t>
            </a:r>
          </a:p>
          <a:p>
            <a:pPr marL="0" indent="0">
              <a:buNone/>
            </a:pPr>
            <a:endParaRPr lang="pl-PL" b="1" dirty="0"/>
          </a:p>
          <a:p>
            <a:pPr marL="0" indent="0">
              <a:buNone/>
            </a:pPr>
            <a:endParaRPr lang="pl-PL" b="1" dirty="0"/>
          </a:p>
        </p:txBody>
      </p:sp>
    </p:spTree>
    <p:extLst>
      <p:ext uri="{BB962C8B-B14F-4D97-AF65-F5344CB8AC3E}">
        <p14:creationId xmlns:p14="http://schemas.microsoft.com/office/powerpoint/2010/main" val="2803288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CB9DCC-D101-4CFB-82C4-404A34BB621D}"/>
              </a:ext>
            </a:extLst>
          </p:cNvPr>
          <p:cNvSpPr>
            <a:spLocks noGrp="1"/>
          </p:cNvSpPr>
          <p:nvPr>
            <p:ph type="title"/>
          </p:nvPr>
        </p:nvSpPr>
        <p:spPr/>
        <p:txBody>
          <a:bodyPr/>
          <a:lstStyle/>
          <a:p>
            <a:pPr algn="ctr"/>
            <a:r>
              <a:rPr lang="pl-PL" dirty="0"/>
              <a:t>regulacje</a:t>
            </a:r>
          </a:p>
        </p:txBody>
      </p:sp>
      <p:sp>
        <p:nvSpPr>
          <p:cNvPr id="3" name="Symbol zastępczy zawartości 2">
            <a:extLst>
              <a:ext uri="{FF2B5EF4-FFF2-40B4-BE49-F238E27FC236}">
                <a16:creationId xmlns:a16="http://schemas.microsoft.com/office/drawing/2014/main" id="{6A1DEDEB-8B7E-437E-ACF9-AF72C607ABB2}"/>
              </a:ext>
            </a:extLst>
          </p:cNvPr>
          <p:cNvSpPr>
            <a:spLocks noGrp="1"/>
          </p:cNvSpPr>
          <p:nvPr>
            <p:ph idx="1"/>
          </p:nvPr>
        </p:nvSpPr>
        <p:spPr>
          <a:xfrm>
            <a:off x="581192" y="2180496"/>
            <a:ext cx="11029615" cy="3678303"/>
          </a:xfrm>
        </p:spPr>
        <p:txBody>
          <a:bodyPr/>
          <a:lstStyle/>
          <a:p>
            <a:r>
              <a:rPr lang="pl-PL" dirty="0"/>
              <a:t>Art. 150. </a:t>
            </a:r>
          </a:p>
          <a:p>
            <a:pPr marL="0" indent="0">
              <a:buNone/>
            </a:pPr>
            <a:r>
              <a:rPr lang="pl-PL" dirty="0"/>
              <a:t>7. Przewodniczący komisji rekrutacyjnej może żądać dokumentów potwierdzających okoliczności zawarte                          w oświadczeniach, o których mowa w ust. 2, w terminie wyznaczonym przez przewodniczącego, lub może zwrócić się do wójta (burmistrza, prezydenta miasta) właściwego ze względu na miejsce zamieszkania kandydata o potwierdzenie tych okoliczności. Wójt (burmistrz, prezydent miasta) potwierdza te okoliczności w terminie 14 dni.</a:t>
            </a:r>
          </a:p>
          <a:p>
            <a:pPr>
              <a:buFont typeface="Wingdings" panose="05000000000000000000" pitchFamily="2" charset="2"/>
              <a:buChar char="§"/>
            </a:pPr>
            <a:r>
              <a:rPr lang="pl-PL" dirty="0"/>
              <a:t>Art. 156. </a:t>
            </a:r>
          </a:p>
          <a:p>
            <a:pPr marL="342900" indent="-342900">
              <a:buAutoNum type="arabicPeriod"/>
            </a:pPr>
            <a:r>
              <a:rPr lang="pl-PL" dirty="0"/>
              <a:t>Wniosek, o którym mowa w art. 149, może być złożony do nie więcej niż trzech wybranych publicznych przedszkoli, publicznych innych form wychowania przedszkolnego albo publicznych szkół, chyba że organ prowadzący dopuści możliwość składania wniosku do więcej niż trzech wybranych publicznych przedszkoli, publicznych innych form wychowania przedszkolnego albo publicznych szkół.</a:t>
            </a:r>
          </a:p>
          <a:p>
            <a:pPr marL="0" indent="0">
              <a:buNone/>
            </a:pPr>
            <a:endParaRPr lang="pl-PL" dirty="0"/>
          </a:p>
          <a:p>
            <a:pPr marL="0" indent="0">
              <a:buNone/>
            </a:pPr>
            <a:endParaRPr lang="pl-PL" dirty="0"/>
          </a:p>
          <a:p>
            <a:endParaRPr lang="pl-PL" dirty="0"/>
          </a:p>
        </p:txBody>
      </p:sp>
    </p:spTree>
    <p:extLst>
      <p:ext uri="{BB962C8B-B14F-4D97-AF65-F5344CB8AC3E}">
        <p14:creationId xmlns:p14="http://schemas.microsoft.com/office/powerpoint/2010/main" val="2758568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3AD23F-A159-438B-BC4C-AAFC907054EB}"/>
              </a:ext>
            </a:extLst>
          </p:cNvPr>
          <p:cNvSpPr>
            <a:spLocks noGrp="1"/>
          </p:cNvSpPr>
          <p:nvPr>
            <p:ph type="title"/>
          </p:nvPr>
        </p:nvSpPr>
        <p:spPr/>
        <p:txBody>
          <a:bodyPr/>
          <a:lstStyle/>
          <a:p>
            <a:pPr algn="ctr"/>
            <a:r>
              <a:rPr lang="pl-PL" dirty="0"/>
              <a:t>Ważne adresy</a:t>
            </a:r>
          </a:p>
        </p:txBody>
      </p:sp>
      <p:sp>
        <p:nvSpPr>
          <p:cNvPr id="3" name="Symbol zastępczy zawartości 2">
            <a:extLst>
              <a:ext uri="{FF2B5EF4-FFF2-40B4-BE49-F238E27FC236}">
                <a16:creationId xmlns:a16="http://schemas.microsoft.com/office/drawing/2014/main" id="{9A0577AF-0931-4367-8DCB-A575EFCD7FC5}"/>
              </a:ext>
            </a:extLst>
          </p:cNvPr>
          <p:cNvSpPr>
            <a:spLocks noGrp="1"/>
          </p:cNvSpPr>
          <p:nvPr>
            <p:ph idx="1"/>
          </p:nvPr>
        </p:nvSpPr>
        <p:spPr>
          <a:xfrm>
            <a:off x="0" y="2365553"/>
            <a:ext cx="12192000" cy="3678303"/>
          </a:xfrm>
        </p:spPr>
        <p:txBody>
          <a:bodyPr/>
          <a:lstStyle/>
          <a:p>
            <a:r>
              <a:rPr lang="pl-PL" dirty="0"/>
              <a:t>informator na temat szkół i klas ponadpodstawowych na stronie: </a:t>
            </a:r>
          </a:p>
          <a:p>
            <a:pPr marL="0" indent="0">
              <a:buNone/>
            </a:pPr>
            <a:r>
              <a:rPr lang="pl-PL" dirty="0"/>
              <a:t>     </a:t>
            </a:r>
            <a:r>
              <a:rPr lang="pl-PL" b="1" dirty="0"/>
              <a:t>www.kuratorium.lodz.pl </a:t>
            </a:r>
          </a:p>
          <a:p>
            <a:pPr marL="0" indent="0">
              <a:buNone/>
            </a:pPr>
            <a:endParaRPr lang="pl-PL" sz="900" b="1" dirty="0"/>
          </a:p>
          <a:p>
            <a:r>
              <a:rPr lang="pl-PL" b="1" dirty="0"/>
              <a:t>Zarządzenie nr 7/2024 Łódzkiego Kuratora Oświaty z dnia 25 stycznia 2024 r. w sprawie ustalenia terminów przeprowadzania postępowania rekrutacyjnego i postępowania uzupełniającego, a także składania dokumentów na rok szkolny 2024/2025 do klas I publicznych szkół ponadpodstawowych, do klas wstępnych, na semestr pierwszy klas I publicznych szkół branżowych II stopnia i publicznych szkół policealnych oraz do publicznych szkół podstawowych dla dorosłych, w województwie łódzkim.</a:t>
            </a:r>
            <a:r>
              <a:rPr lang="pl-PL" dirty="0"/>
              <a:t> </a:t>
            </a:r>
          </a:p>
          <a:p>
            <a:endParaRPr lang="pl-PL" sz="700" dirty="0"/>
          </a:p>
          <a:p>
            <a:r>
              <a:rPr lang="pl-PL" u="sng" dirty="0"/>
              <a:t>https://www.kuratorium.lodz.pl/wp-content/uploads/2024/01/nabor-terminy-2024-arial.doc</a:t>
            </a:r>
            <a:endParaRPr lang="pl-PL" dirty="0"/>
          </a:p>
        </p:txBody>
      </p:sp>
    </p:spTree>
    <p:extLst>
      <p:ext uri="{BB962C8B-B14F-4D97-AF65-F5344CB8AC3E}">
        <p14:creationId xmlns:p14="http://schemas.microsoft.com/office/powerpoint/2010/main" val="2542703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1011FE-61BF-4B8F-816D-C6C4F2F3CDAB}"/>
              </a:ext>
            </a:extLst>
          </p:cNvPr>
          <p:cNvSpPr>
            <a:spLocks noGrp="1"/>
          </p:cNvSpPr>
          <p:nvPr>
            <p:ph type="title"/>
          </p:nvPr>
        </p:nvSpPr>
        <p:spPr/>
        <p:txBody>
          <a:bodyPr/>
          <a:lstStyle/>
          <a:p>
            <a:pPr algn="ctr"/>
            <a:r>
              <a:rPr lang="pl-PL" dirty="0"/>
              <a:t>rozporządzenie</a:t>
            </a:r>
          </a:p>
        </p:txBody>
      </p:sp>
      <p:sp>
        <p:nvSpPr>
          <p:cNvPr id="3" name="Symbol zastępczy zawartości 2">
            <a:extLst>
              <a:ext uri="{FF2B5EF4-FFF2-40B4-BE49-F238E27FC236}">
                <a16:creationId xmlns:a16="http://schemas.microsoft.com/office/drawing/2014/main" id="{EB57485D-128C-4C5A-9143-3805EA6F8BC9}"/>
              </a:ext>
            </a:extLst>
          </p:cNvPr>
          <p:cNvSpPr>
            <a:spLocks noGrp="1"/>
          </p:cNvSpPr>
          <p:nvPr>
            <p:ph idx="1"/>
          </p:nvPr>
        </p:nvSpPr>
        <p:spPr/>
        <p:txBody>
          <a:bodyPr>
            <a:normAutofit/>
          </a:bodyPr>
          <a:lstStyle/>
          <a:p>
            <a:r>
              <a:rPr lang="pl-PL" b="1" dirty="0"/>
              <a:t>Rozporządzenie Ministra Edukacji i Nauki z dnia 18 listopada 2022r.</a:t>
            </a:r>
            <a:endParaRPr lang="pl-PL" dirty="0"/>
          </a:p>
          <a:p>
            <a:pPr marL="271463" indent="0">
              <a:buNone/>
            </a:pPr>
            <a:r>
              <a:rPr lang="pl-PL" dirty="0"/>
              <a:t>W sprawie przeprowadzenia postępowania rekrutacyjnego oraz postępowania uzupełniającego do publicznych przedszkoli, szkół, placówek i centrów     </a:t>
            </a:r>
            <a:r>
              <a:rPr lang="pl-PL" b="1" dirty="0"/>
              <a:t>(Dz.U. 2024 poz. 151)</a:t>
            </a:r>
          </a:p>
          <a:p>
            <a:pPr marL="0" indent="0">
              <a:buNone/>
            </a:pPr>
            <a:endParaRPr lang="pl-PL" b="1" dirty="0"/>
          </a:p>
          <a:p>
            <a:pPr marL="0" indent="0">
              <a:buNone/>
            </a:pPr>
            <a:endParaRPr lang="pl-PL" dirty="0"/>
          </a:p>
          <a:p>
            <a:pPr marL="0" indent="0">
              <a:buNone/>
            </a:pPr>
            <a:r>
              <a:rPr lang="pl-PL" sz="1400" u="sng" dirty="0"/>
              <a:t>Podstawa prawna:</a:t>
            </a:r>
          </a:p>
          <a:p>
            <a:pPr marL="0" indent="0">
              <a:buNone/>
            </a:pPr>
            <a:r>
              <a:rPr lang="pl-PL" sz="1400" dirty="0"/>
              <a:t>art. 162 ustawy z dnia 14 grudnia 2016 r. – Prawo oświatowe (Dz. U. z 2023 r. poz. 900, 1672, 1718 i 2005)</a:t>
            </a:r>
          </a:p>
        </p:txBody>
      </p:sp>
    </p:spTree>
    <p:extLst>
      <p:ext uri="{BB962C8B-B14F-4D97-AF65-F5344CB8AC3E}">
        <p14:creationId xmlns:p14="http://schemas.microsoft.com/office/powerpoint/2010/main" val="2552386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B19E8C-BCDD-48AE-A48B-EB96FE06E35D}"/>
              </a:ext>
            </a:extLst>
          </p:cNvPr>
          <p:cNvSpPr>
            <a:spLocks noGrp="1"/>
          </p:cNvSpPr>
          <p:nvPr>
            <p:ph type="title"/>
          </p:nvPr>
        </p:nvSpPr>
        <p:spPr/>
        <p:txBody>
          <a:bodyPr/>
          <a:lstStyle/>
          <a:p>
            <a:pPr algn="ctr"/>
            <a:r>
              <a:rPr lang="pl-PL" dirty="0" err="1"/>
              <a:t>EGZAminy</a:t>
            </a:r>
            <a:endParaRPr lang="pl-PL" dirty="0"/>
          </a:p>
        </p:txBody>
      </p:sp>
      <p:sp>
        <p:nvSpPr>
          <p:cNvPr id="3" name="Symbol zastępczy zawartości 2">
            <a:extLst>
              <a:ext uri="{FF2B5EF4-FFF2-40B4-BE49-F238E27FC236}">
                <a16:creationId xmlns:a16="http://schemas.microsoft.com/office/drawing/2014/main" id="{F963848B-5A6E-41F3-B8CA-BBE335EE5355}"/>
              </a:ext>
            </a:extLst>
          </p:cNvPr>
          <p:cNvSpPr>
            <a:spLocks noGrp="1"/>
          </p:cNvSpPr>
          <p:nvPr>
            <p:ph idx="1"/>
          </p:nvPr>
        </p:nvSpPr>
        <p:spPr/>
        <p:txBody>
          <a:bodyPr/>
          <a:lstStyle/>
          <a:p>
            <a:r>
              <a:rPr lang="pl-PL" dirty="0"/>
              <a:t>§ 12. W postępowaniu rekrutacyjnym na rok szkolny 2024/2025 do szkół ponadpodstawowych: </a:t>
            </a:r>
          </a:p>
          <a:p>
            <a:pPr marL="342900" indent="-342900">
              <a:buAutoNum type="arabicParenR"/>
            </a:pPr>
            <a:r>
              <a:rPr lang="pl-PL" dirty="0"/>
              <a:t>wynik przedstawiony w procentach z: </a:t>
            </a:r>
          </a:p>
          <a:p>
            <a:pPr marL="342900" indent="-342900">
              <a:buAutoNum type="alphaLcParenR"/>
            </a:pPr>
            <a:r>
              <a:rPr lang="pl-PL" dirty="0"/>
              <a:t>języka polskiego, </a:t>
            </a:r>
          </a:p>
          <a:p>
            <a:pPr marL="342900" indent="-342900">
              <a:buAutoNum type="alphaLcParenR"/>
            </a:pPr>
            <a:r>
              <a:rPr lang="pl-PL" dirty="0"/>
              <a:t>matematyki</a:t>
            </a:r>
          </a:p>
          <a:p>
            <a:pPr marL="0" indent="0">
              <a:buNone/>
            </a:pPr>
            <a:r>
              <a:rPr lang="pl-PL" dirty="0"/>
              <a:t> </a:t>
            </a:r>
            <a:r>
              <a:rPr lang="pl-PL" b="1" dirty="0"/>
              <a:t>– mnoży się przez 0,35; </a:t>
            </a:r>
          </a:p>
          <a:p>
            <a:pPr marL="0" indent="0">
              <a:buNone/>
            </a:pPr>
            <a:r>
              <a:rPr lang="pl-PL" dirty="0">
                <a:solidFill>
                  <a:schemeClr val="accent2"/>
                </a:solidFill>
              </a:rPr>
              <a:t>2) </a:t>
            </a:r>
            <a:r>
              <a:rPr lang="pl-PL" dirty="0"/>
              <a:t>wynik przedstawiony w procentach z: </a:t>
            </a:r>
          </a:p>
          <a:p>
            <a:pPr marL="0" indent="0">
              <a:buNone/>
            </a:pPr>
            <a:r>
              <a:rPr lang="pl-PL" dirty="0"/>
              <a:t>języka obcego nowożytnego </a:t>
            </a:r>
          </a:p>
          <a:p>
            <a:pPr marL="0" indent="0">
              <a:buNone/>
            </a:pPr>
            <a:r>
              <a:rPr lang="pl-PL" b="1" dirty="0"/>
              <a:t>– mnoży się przez 0,3. </a:t>
            </a:r>
          </a:p>
        </p:txBody>
      </p:sp>
    </p:spTree>
    <p:extLst>
      <p:ext uri="{BB962C8B-B14F-4D97-AF65-F5344CB8AC3E}">
        <p14:creationId xmlns:p14="http://schemas.microsoft.com/office/powerpoint/2010/main" val="493994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0400CC-0B36-4035-87EB-24A4D19A8D58}"/>
              </a:ext>
            </a:extLst>
          </p:cNvPr>
          <p:cNvSpPr>
            <a:spLocks noGrp="1"/>
          </p:cNvSpPr>
          <p:nvPr>
            <p:ph type="title"/>
          </p:nvPr>
        </p:nvSpPr>
        <p:spPr/>
        <p:txBody>
          <a:bodyPr/>
          <a:lstStyle/>
          <a:p>
            <a:pPr algn="ctr"/>
            <a:r>
              <a:rPr lang="pl-PL" dirty="0"/>
              <a:t>Świadectwo</a:t>
            </a:r>
          </a:p>
        </p:txBody>
      </p:sp>
      <p:sp>
        <p:nvSpPr>
          <p:cNvPr id="3" name="Symbol zastępczy zawartości 2">
            <a:extLst>
              <a:ext uri="{FF2B5EF4-FFF2-40B4-BE49-F238E27FC236}">
                <a16:creationId xmlns:a16="http://schemas.microsoft.com/office/drawing/2014/main" id="{109A634D-614F-4C28-857E-2B63681417DC}"/>
              </a:ext>
            </a:extLst>
          </p:cNvPr>
          <p:cNvSpPr>
            <a:spLocks noGrp="1"/>
          </p:cNvSpPr>
          <p:nvPr>
            <p:ph idx="1"/>
          </p:nvPr>
        </p:nvSpPr>
        <p:spPr>
          <a:xfrm>
            <a:off x="581192" y="2180496"/>
            <a:ext cx="11029615" cy="3854544"/>
          </a:xfrm>
        </p:spPr>
        <p:txBody>
          <a:bodyPr/>
          <a:lstStyle/>
          <a:p>
            <a:r>
              <a:rPr lang="pl-PL" dirty="0"/>
              <a:t>§ 4. W przypadku przeliczania na punkty ocen z </a:t>
            </a:r>
            <a:r>
              <a:rPr lang="pl-PL" u="sng" dirty="0">
                <a:solidFill>
                  <a:schemeClr val="accent3"/>
                </a:solidFill>
              </a:rPr>
              <a:t>czterech zajęć edukacyjnych</a:t>
            </a:r>
            <a:r>
              <a:rPr lang="pl-PL" dirty="0"/>
              <a:t>, wymienionych na świadectwie ukończenia szkoły podstawowej, za oceny wyrażone w stopniu: </a:t>
            </a:r>
          </a:p>
          <a:p>
            <a:pPr marL="342900" indent="-342900">
              <a:buAutoNum type="arabicParenR"/>
            </a:pPr>
            <a:r>
              <a:rPr lang="pl-PL" dirty="0"/>
              <a:t>celującym – przyznaje się po </a:t>
            </a:r>
            <a:r>
              <a:rPr lang="pl-PL" i="1" dirty="0">
                <a:solidFill>
                  <a:schemeClr val="accent3"/>
                </a:solidFill>
              </a:rPr>
              <a:t>18</a:t>
            </a:r>
            <a:r>
              <a:rPr lang="pl-PL" dirty="0"/>
              <a:t> </a:t>
            </a:r>
            <a:r>
              <a:rPr lang="pl-PL" i="1" dirty="0">
                <a:solidFill>
                  <a:schemeClr val="accent3"/>
                </a:solidFill>
              </a:rPr>
              <a:t>punktów</a:t>
            </a:r>
            <a:r>
              <a:rPr lang="pl-PL" dirty="0"/>
              <a:t>; </a:t>
            </a:r>
          </a:p>
          <a:p>
            <a:pPr marL="342900" indent="-342900">
              <a:buAutoNum type="arabicParenR"/>
            </a:pPr>
            <a:r>
              <a:rPr lang="pl-PL" dirty="0"/>
              <a:t>bardzo dobrym – przyznaje się po </a:t>
            </a:r>
            <a:r>
              <a:rPr lang="pl-PL" dirty="0">
                <a:solidFill>
                  <a:schemeClr val="accent3"/>
                </a:solidFill>
              </a:rPr>
              <a:t>17 </a:t>
            </a:r>
            <a:r>
              <a:rPr lang="pl-PL" i="1" dirty="0">
                <a:solidFill>
                  <a:schemeClr val="accent3"/>
                </a:solidFill>
              </a:rPr>
              <a:t>punktów</a:t>
            </a:r>
            <a:r>
              <a:rPr lang="pl-PL" dirty="0"/>
              <a:t>; </a:t>
            </a:r>
          </a:p>
          <a:p>
            <a:pPr marL="342900" indent="-342900">
              <a:buAutoNum type="arabicParenR"/>
            </a:pPr>
            <a:r>
              <a:rPr lang="pl-PL" dirty="0"/>
              <a:t>dobrym – przyznaje się po </a:t>
            </a:r>
            <a:r>
              <a:rPr lang="pl-PL" i="1" dirty="0">
                <a:solidFill>
                  <a:schemeClr val="accent3"/>
                </a:solidFill>
              </a:rPr>
              <a:t>14</a:t>
            </a:r>
            <a:r>
              <a:rPr lang="pl-PL" dirty="0"/>
              <a:t> </a:t>
            </a:r>
            <a:r>
              <a:rPr lang="pl-PL" i="1" dirty="0">
                <a:solidFill>
                  <a:schemeClr val="accent3"/>
                </a:solidFill>
              </a:rPr>
              <a:t>punktów</a:t>
            </a:r>
            <a:r>
              <a:rPr lang="pl-PL" dirty="0"/>
              <a:t>; </a:t>
            </a:r>
          </a:p>
          <a:p>
            <a:pPr marL="342900" indent="-342900">
              <a:buAutoNum type="arabicParenR"/>
            </a:pPr>
            <a:r>
              <a:rPr lang="pl-PL" dirty="0"/>
              <a:t>dostatecznym – przyznaje się po </a:t>
            </a:r>
            <a:r>
              <a:rPr lang="pl-PL" i="1" dirty="0">
                <a:solidFill>
                  <a:schemeClr val="accent3"/>
                </a:solidFill>
              </a:rPr>
              <a:t>8</a:t>
            </a:r>
            <a:r>
              <a:rPr lang="pl-PL" dirty="0"/>
              <a:t> </a:t>
            </a:r>
            <a:r>
              <a:rPr lang="pl-PL" i="1" dirty="0">
                <a:solidFill>
                  <a:schemeClr val="accent3"/>
                </a:solidFill>
              </a:rPr>
              <a:t>punktów</a:t>
            </a:r>
            <a:r>
              <a:rPr lang="pl-PL" dirty="0"/>
              <a:t>; </a:t>
            </a:r>
          </a:p>
          <a:p>
            <a:pPr marL="342900" indent="-342900">
              <a:buAutoNum type="arabicParenR"/>
            </a:pPr>
            <a:r>
              <a:rPr lang="pl-PL" dirty="0"/>
              <a:t>dopuszczającym – przyznaje się po </a:t>
            </a:r>
            <a:r>
              <a:rPr lang="pl-PL" i="1" dirty="0">
                <a:solidFill>
                  <a:schemeClr val="accent3"/>
                </a:solidFill>
              </a:rPr>
              <a:t>2</a:t>
            </a:r>
            <a:r>
              <a:rPr lang="pl-PL" dirty="0"/>
              <a:t> </a:t>
            </a:r>
            <a:r>
              <a:rPr lang="pl-PL" i="1" dirty="0">
                <a:solidFill>
                  <a:schemeClr val="accent3"/>
                </a:solidFill>
              </a:rPr>
              <a:t>punkty</a:t>
            </a:r>
            <a:r>
              <a:rPr lang="pl-PL" dirty="0"/>
              <a:t>. </a:t>
            </a:r>
          </a:p>
          <a:p>
            <a:pPr marL="0" indent="0">
              <a:buNone/>
            </a:pPr>
            <a:endParaRPr lang="pl-PL" dirty="0"/>
          </a:p>
          <a:p>
            <a:pPr marL="0" indent="0">
              <a:buNone/>
            </a:pPr>
            <a:r>
              <a:rPr lang="pl-PL" dirty="0"/>
              <a:t>     § 5. Za świadectwo ukończenia szkoły podstawowej </a:t>
            </a:r>
            <a:r>
              <a:rPr lang="pl-PL" u="sng" dirty="0">
                <a:solidFill>
                  <a:schemeClr val="accent3"/>
                </a:solidFill>
              </a:rPr>
              <a:t>z wyróżnieniem</a:t>
            </a:r>
            <a:r>
              <a:rPr lang="pl-PL" dirty="0"/>
              <a:t>, przyznaje się </a:t>
            </a:r>
            <a:r>
              <a:rPr lang="pl-PL" i="1" dirty="0">
                <a:solidFill>
                  <a:schemeClr val="accent3"/>
                </a:solidFill>
              </a:rPr>
              <a:t>7 punktów</a:t>
            </a:r>
            <a:r>
              <a:rPr lang="pl-PL" dirty="0"/>
              <a:t>.</a:t>
            </a:r>
          </a:p>
        </p:txBody>
      </p:sp>
    </p:spTree>
    <p:extLst>
      <p:ext uri="{BB962C8B-B14F-4D97-AF65-F5344CB8AC3E}">
        <p14:creationId xmlns:p14="http://schemas.microsoft.com/office/powerpoint/2010/main" val="1821361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218B7D-6F95-4BBC-A6C3-07A64191D882}"/>
              </a:ext>
            </a:extLst>
          </p:cNvPr>
          <p:cNvSpPr>
            <a:spLocks noGrp="1"/>
          </p:cNvSpPr>
          <p:nvPr>
            <p:ph type="title"/>
          </p:nvPr>
        </p:nvSpPr>
        <p:spPr/>
        <p:txBody>
          <a:bodyPr/>
          <a:lstStyle/>
          <a:p>
            <a:pPr algn="ctr"/>
            <a:r>
              <a:rPr lang="pl-PL" dirty="0"/>
              <a:t>zwolnieni</a:t>
            </a:r>
          </a:p>
        </p:txBody>
      </p:sp>
      <p:sp>
        <p:nvSpPr>
          <p:cNvPr id="3" name="Symbol zastępczy zawartości 2">
            <a:extLst>
              <a:ext uri="{FF2B5EF4-FFF2-40B4-BE49-F238E27FC236}">
                <a16:creationId xmlns:a16="http://schemas.microsoft.com/office/drawing/2014/main" id="{7A13C184-E8C6-4E20-BEDC-1EFAAF13A0E6}"/>
              </a:ext>
            </a:extLst>
          </p:cNvPr>
          <p:cNvSpPr>
            <a:spLocks noGrp="1"/>
          </p:cNvSpPr>
          <p:nvPr>
            <p:ph idx="1"/>
          </p:nvPr>
        </p:nvSpPr>
        <p:spPr>
          <a:xfrm>
            <a:off x="581192" y="1905000"/>
            <a:ext cx="11029615" cy="4452257"/>
          </a:xfrm>
        </p:spPr>
        <p:txBody>
          <a:bodyPr>
            <a:normAutofit fontScale="85000" lnSpcReduction="20000"/>
          </a:bodyPr>
          <a:lstStyle/>
          <a:p>
            <a:r>
              <a:rPr lang="pl-PL" dirty="0"/>
              <a:t>§ 8. 1. W przypadku osób zwolnionych z obowiązku przystąpienia do egzaminu ósmoklasisty, przelicza się na punkty                          oceny z języka polskiego, matematyki, języka obcego nowożytnego, wymienione na świadectwie ukończenia szkoły podstawowej,                               przy czym za uzyskanie z: </a:t>
            </a:r>
          </a:p>
          <a:p>
            <a:pPr marL="342900" indent="-342900">
              <a:buAutoNum type="arabicParenR"/>
            </a:pPr>
            <a:r>
              <a:rPr lang="pl-PL" dirty="0"/>
              <a:t>języka polskiego i matematyki oceny wyrażonej w stopniu: </a:t>
            </a:r>
          </a:p>
          <a:p>
            <a:pPr marL="0" indent="0">
              <a:buNone/>
            </a:pPr>
            <a:r>
              <a:rPr lang="pl-PL" dirty="0"/>
              <a:t>      a) celującym – </a:t>
            </a:r>
            <a:r>
              <a:rPr lang="pl-PL" i="1" dirty="0">
                <a:solidFill>
                  <a:schemeClr val="accent3"/>
                </a:solidFill>
              </a:rPr>
              <a:t>30</a:t>
            </a:r>
            <a:r>
              <a:rPr lang="pl-PL" dirty="0"/>
              <a:t> </a:t>
            </a:r>
            <a:r>
              <a:rPr lang="pl-PL" i="1" dirty="0">
                <a:solidFill>
                  <a:schemeClr val="accent3"/>
                </a:solidFill>
              </a:rPr>
              <a:t>punktów</a:t>
            </a:r>
            <a:r>
              <a:rPr lang="pl-PL" dirty="0"/>
              <a:t>, </a:t>
            </a:r>
          </a:p>
          <a:p>
            <a:pPr marL="0" indent="0">
              <a:buNone/>
            </a:pPr>
            <a:r>
              <a:rPr lang="pl-PL" dirty="0"/>
              <a:t>      b) bardzo dobrym –</a:t>
            </a:r>
            <a:r>
              <a:rPr lang="pl-PL" i="1" dirty="0">
                <a:solidFill>
                  <a:schemeClr val="accent3"/>
                </a:solidFill>
              </a:rPr>
              <a:t>25</a:t>
            </a:r>
            <a:r>
              <a:rPr lang="pl-PL" dirty="0"/>
              <a:t> </a:t>
            </a:r>
            <a:r>
              <a:rPr lang="pl-PL" i="1" dirty="0">
                <a:solidFill>
                  <a:schemeClr val="accent3"/>
                </a:solidFill>
              </a:rPr>
              <a:t>punktów</a:t>
            </a:r>
            <a:r>
              <a:rPr lang="pl-PL" dirty="0"/>
              <a:t>, </a:t>
            </a:r>
          </a:p>
          <a:p>
            <a:pPr marL="0" indent="0">
              <a:buNone/>
            </a:pPr>
            <a:r>
              <a:rPr lang="pl-PL" dirty="0"/>
              <a:t>      c) dobrym – </a:t>
            </a:r>
            <a:r>
              <a:rPr lang="pl-PL" i="1" dirty="0">
                <a:solidFill>
                  <a:schemeClr val="accent3"/>
                </a:solidFill>
              </a:rPr>
              <a:t>20</a:t>
            </a:r>
            <a:r>
              <a:rPr lang="pl-PL" dirty="0"/>
              <a:t> </a:t>
            </a:r>
            <a:r>
              <a:rPr lang="pl-PL" i="1" dirty="0">
                <a:solidFill>
                  <a:schemeClr val="accent3"/>
                </a:solidFill>
              </a:rPr>
              <a:t>punktów</a:t>
            </a:r>
            <a:r>
              <a:rPr lang="pl-PL" dirty="0"/>
              <a:t>, </a:t>
            </a:r>
          </a:p>
          <a:p>
            <a:pPr marL="0" indent="0">
              <a:buNone/>
            </a:pPr>
            <a:r>
              <a:rPr lang="pl-PL" dirty="0"/>
              <a:t>      d) dostatecznym –</a:t>
            </a:r>
            <a:r>
              <a:rPr lang="pl-PL" i="1" dirty="0">
                <a:solidFill>
                  <a:schemeClr val="accent3"/>
                </a:solidFill>
              </a:rPr>
              <a:t>10</a:t>
            </a:r>
            <a:r>
              <a:rPr lang="pl-PL" dirty="0"/>
              <a:t> </a:t>
            </a:r>
            <a:r>
              <a:rPr lang="pl-PL" i="1" dirty="0">
                <a:solidFill>
                  <a:schemeClr val="accent3"/>
                </a:solidFill>
              </a:rPr>
              <a:t>punktów</a:t>
            </a:r>
            <a:r>
              <a:rPr lang="pl-PL" dirty="0"/>
              <a:t>, </a:t>
            </a:r>
          </a:p>
          <a:p>
            <a:pPr marL="0" indent="0">
              <a:buNone/>
            </a:pPr>
            <a:r>
              <a:rPr lang="pl-PL" dirty="0"/>
              <a:t>      e) dopuszczającym – </a:t>
            </a:r>
            <a:r>
              <a:rPr lang="pl-PL" i="1" dirty="0">
                <a:solidFill>
                  <a:schemeClr val="accent3"/>
                </a:solidFill>
              </a:rPr>
              <a:t>5</a:t>
            </a:r>
            <a:r>
              <a:rPr lang="pl-PL" dirty="0"/>
              <a:t> </a:t>
            </a:r>
            <a:r>
              <a:rPr lang="pl-PL" i="1" dirty="0">
                <a:solidFill>
                  <a:schemeClr val="accent3"/>
                </a:solidFill>
              </a:rPr>
              <a:t>punktów</a:t>
            </a:r>
            <a:r>
              <a:rPr lang="pl-PL" dirty="0"/>
              <a:t>; </a:t>
            </a:r>
          </a:p>
          <a:p>
            <a:pPr marL="0" indent="0">
              <a:buNone/>
            </a:pPr>
            <a:r>
              <a:rPr lang="pl-PL" dirty="0">
                <a:solidFill>
                  <a:schemeClr val="accent2"/>
                </a:solidFill>
              </a:rPr>
              <a:t>II)   </a:t>
            </a:r>
            <a:r>
              <a:rPr lang="pl-PL" dirty="0"/>
              <a:t>języka obcego nowożytnego, oceny wyrażonej w stopniu: </a:t>
            </a:r>
          </a:p>
          <a:p>
            <a:pPr marL="0" indent="0">
              <a:buNone/>
            </a:pPr>
            <a:r>
              <a:rPr lang="pl-PL" dirty="0"/>
              <a:t>      a) celującym –</a:t>
            </a:r>
            <a:r>
              <a:rPr lang="pl-PL" i="1" dirty="0">
                <a:solidFill>
                  <a:schemeClr val="accent3"/>
                </a:solidFill>
              </a:rPr>
              <a:t>20</a:t>
            </a:r>
            <a:r>
              <a:rPr lang="pl-PL" dirty="0"/>
              <a:t> </a:t>
            </a:r>
            <a:r>
              <a:rPr lang="pl-PL" dirty="0">
                <a:solidFill>
                  <a:schemeClr val="accent3"/>
                </a:solidFill>
              </a:rPr>
              <a:t>punktów</a:t>
            </a:r>
            <a:r>
              <a:rPr lang="pl-PL" dirty="0"/>
              <a:t>, </a:t>
            </a:r>
          </a:p>
          <a:p>
            <a:pPr marL="0" indent="0">
              <a:buNone/>
            </a:pPr>
            <a:r>
              <a:rPr lang="pl-PL" dirty="0"/>
              <a:t>      b) bardzo dobrym –</a:t>
            </a:r>
            <a:r>
              <a:rPr lang="pl-PL" i="1" dirty="0">
                <a:solidFill>
                  <a:schemeClr val="accent3"/>
                </a:solidFill>
              </a:rPr>
              <a:t>18</a:t>
            </a:r>
            <a:r>
              <a:rPr lang="pl-PL" dirty="0"/>
              <a:t> </a:t>
            </a:r>
            <a:r>
              <a:rPr lang="pl-PL" i="1" dirty="0">
                <a:solidFill>
                  <a:schemeClr val="accent3"/>
                </a:solidFill>
              </a:rPr>
              <a:t>punktów</a:t>
            </a:r>
            <a:r>
              <a:rPr lang="pl-PL" dirty="0"/>
              <a:t>, </a:t>
            </a:r>
          </a:p>
          <a:p>
            <a:pPr marL="0" indent="0">
              <a:buNone/>
            </a:pPr>
            <a:r>
              <a:rPr lang="pl-PL" dirty="0"/>
              <a:t>      c) dobrym – </a:t>
            </a:r>
            <a:r>
              <a:rPr lang="pl-PL" i="1" dirty="0">
                <a:solidFill>
                  <a:schemeClr val="accent3"/>
                </a:solidFill>
              </a:rPr>
              <a:t>13</a:t>
            </a:r>
            <a:r>
              <a:rPr lang="pl-PL" dirty="0"/>
              <a:t> </a:t>
            </a:r>
            <a:r>
              <a:rPr lang="pl-PL" i="1" dirty="0">
                <a:solidFill>
                  <a:schemeClr val="accent3"/>
                </a:solidFill>
              </a:rPr>
              <a:t>punktów</a:t>
            </a:r>
            <a:r>
              <a:rPr lang="pl-PL" dirty="0"/>
              <a:t>, </a:t>
            </a:r>
          </a:p>
          <a:p>
            <a:pPr marL="0" indent="0">
              <a:buNone/>
            </a:pPr>
            <a:r>
              <a:rPr lang="pl-PL" dirty="0"/>
              <a:t>      d) dostatecznym – </a:t>
            </a:r>
            <a:r>
              <a:rPr lang="pl-PL" i="1" dirty="0">
                <a:solidFill>
                  <a:schemeClr val="accent3"/>
                </a:solidFill>
              </a:rPr>
              <a:t>8</a:t>
            </a:r>
            <a:r>
              <a:rPr lang="pl-PL" dirty="0"/>
              <a:t> </a:t>
            </a:r>
            <a:r>
              <a:rPr lang="pl-PL" i="1" dirty="0">
                <a:solidFill>
                  <a:schemeClr val="accent3"/>
                </a:solidFill>
              </a:rPr>
              <a:t>punktów</a:t>
            </a:r>
            <a:r>
              <a:rPr lang="pl-PL" dirty="0"/>
              <a:t>,</a:t>
            </a:r>
          </a:p>
          <a:p>
            <a:pPr marL="0" indent="0">
              <a:buNone/>
            </a:pPr>
            <a:r>
              <a:rPr lang="pl-PL" dirty="0"/>
              <a:t>      e) dopuszczającym – </a:t>
            </a:r>
            <a:r>
              <a:rPr lang="pl-PL" i="1" dirty="0">
                <a:solidFill>
                  <a:schemeClr val="accent3"/>
                </a:solidFill>
              </a:rPr>
              <a:t>2</a:t>
            </a:r>
            <a:r>
              <a:rPr lang="pl-PL" dirty="0"/>
              <a:t> </a:t>
            </a:r>
            <a:r>
              <a:rPr lang="pl-PL" i="1" dirty="0">
                <a:solidFill>
                  <a:schemeClr val="accent3"/>
                </a:solidFill>
              </a:rPr>
              <a:t>punkty</a:t>
            </a:r>
            <a:r>
              <a:rPr lang="pl-PL" dirty="0"/>
              <a:t>.</a:t>
            </a:r>
          </a:p>
        </p:txBody>
      </p:sp>
    </p:spTree>
    <p:extLst>
      <p:ext uri="{BB962C8B-B14F-4D97-AF65-F5344CB8AC3E}">
        <p14:creationId xmlns:p14="http://schemas.microsoft.com/office/powerpoint/2010/main" val="138086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4AA72C-FD9A-4F4B-A2E6-42F3495091AD}"/>
              </a:ext>
            </a:extLst>
          </p:cNvPr>
          <p:cNvSpPr>
            <a:spLocks noGrp="1"/>
          </p:cNvSpPr>
          <p:nvPr>
            <p:ph type="title"/>
          </p:nvPr>
        </p:nvSpPr>
        <p:spPr/>
        <p:txBody>
          <a:bodyPr/>
          <a:lstStyle/>
          <a:p>
            <a:pPr algn="ctr"/>
            <a:r>
              <a:rPr lang="pl-PL" dirty="0"/>
              <a:t>osiągnięcia</a:t>
            </a:r>
          </a:p>
        </p:txBody>
      </p:sp>
      <p:sp>
        <p:nvSpPr>
          <p:cNvPr id="3" name="Symbol zastępczy zawartości 2">
            <a:extLst>
              <a:ext uri="{FF2B5EF4-FFF2-40B4-BE49-F238E27FC236}">
                <a16:creationId xmlns:a16="http://schemas.microsoft.com/office/drawing/2014/main" id="{5BCE3165-B7FC-4BB4-8839-F52EC57B4A6B}"/>
              </a:ext>
            </a:extLst>
          </p:cNvPr>
          <p:cNvSpPr>
            <a:spLocks noGrp="1"/>
          </p:cNvSpPr>
          <p:nvPr>
            <p:ph idx="1"/>
          </p:nvPr>
        </p:nvSpPr>
        <p:spPr/>
        <p:txBody>
          <a:bodyPr/>
          <a:lstStyle/>
          <a:p>
            <a:r>
              <a:rPr lang="pl-PL" dirty="0"/>
              <a:t>* laureat </a:t>
            </a:r>
            <a:r>
              <a:rPr lang="pl-PL" i="1" dirty="0">
                <a:solidFill>
                  <a:schemeClr val="accent3"/>
                </a:solidFill>
              </a:rPr>
              <a:t>ogólnopolskiej olimpiady przedmiotowej</a:t>
            </a:r>
            <a:r>
              <a:rPr lang="pl-PL" dirty="0"/>
              <a:t>, </a:t>
            </a:r>
          </a:p>
          <a:p>
            <a:r>
              <a:rPr lang="pl-PL" dirty="0"/>
              <a:t>* finalista </a:t>
            </a:r>
            <a:r>
              <a:rPr lang="pl-PL" i="1" dirty="0">
                <a:solidFill>
                  <a:schemeClr val="accent3"/>
                </a:solidFill>
              </a:rPr>
              <a:t>ogólnopolskiej olimpiady przedmiotowej</a:t>
            </a:r>
            <a:r>
              <a:rPr lang="pl-PL" dirty="0"/>
              <a:t>,</a:t>
            </a:r>
          </a:p>
          <a:p>
            <a:r>
              <a:rPr lang="pl-PL" dirty="0"/>
              <a:t>* laureat </a:t>
            </a:r>
            <a:r>
              <a:rPr lang="pl-PL" i="1" dirty="0">
                <a:solidFill>
                  <a:schemeClr val="accent3"/>
                </a:solidFill>
              </a:rPr>
              <a:t>konkursu przedmiotowego </a:t>
            </a:r>
            <a:r>
              <a:rPr lang="pl-PL" dirty="0"/>
              <a:t>o zasięgu wojewódzkim lub </a:t>
            </a:r>
            <a:r>
              <a:rPr lang="pl-PL" dirty="0" err="1"/>
              <a:t>ponadwojewódzkim</a:t>
            </a:r>
            <a:r>
              <a:rPr lang="pl-PL" dirty="0"/>
              <a:t>, </a:t>
            </a:r>
          </a:p>
          <a:p>
            <a:pPr marL="0" indent="0">
              <a:buNone/>
            </a:pPr>
            <a:r>
              <a:rPr lang="pl-PL" i="1" dirty="0">
                <a:solidFill>
                  <a:schemeClr val="accent3"/>
                </a:solidFill>
              </a:rPr>
              <a:t>     są przyjmowani w pierwszej kolejności</a:t>
            </a:r>
            <a:r>
              <a:rPr lang="pl-PL" dirty="0"/>
              <a:t> do publicznej szkoły ponadpodstawowej                                                              	                (czyli jak gdyby osiągnęli maksymalną liczbę punktów)</a:t>
            </a:r>
          </a:p>
        </p:txBody>
      </p:sp>
    </p:spTree>
    <p:extLst>
      <p:ext uri="{BB962C8B-B14F-4D97-AF65-F5344CB8AC3E}">
        <p14:creationId xmlns:p14="http://schemas.microsoft.com/office/powerpoint/2010/main" val="2178159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40FE51-0D0C-411B-9F84-8A165B3E3EE0}"/>
              </a:ext>
            </a:extLst>
          </p:cNvPr>
          <p:cNvSpPr>
            <a:spLocks noGrp="1"/>
          </p:cNvSpPr>
          <p:nvPr>
            <p:ph type="title"/>
          </p:nvPr>
        </p:nvSpPr>
        <p:spPr/>
        <p:txBody>
          <a:bodyPr/>
          <a:lstStyle/>
          <a:p>
            <a:pPr algn="ctr"/>
            <a:r>
              <a:rPr lang="pl-PL" dirty="0"/>
              <a:t>osiągnięcia</a:t>
            </a:r>
          </a:p>
        </p:txBody>
      </p:sp>
      <p:sp>
        <p:nvSpPr>
          <p:cNvPr id="3" name="Symbol zastępczy zawartości 2">
            <a:extLst>
              <a:ext uri="{FF2B5EF4-FFF2-40B4-BE49-F238E27FC236}">
                <a16:creationId xmlns:a16="http://schemas.microsoft.com/office/drawing/2014/main" id="{7F0A395F-527B-4F66-9B71-936ECA0DD46A}"/>
              </a:ext>
            </a:extLst>
          </p:cNvPr>
          <p:cNvSpPr>
            <a:spLocks noGrp="1"/>
          </p:cNvSpPr>
          <p:nvPr>
            <p:ph idx="1"/>
          </p:nvPr>
        </p:nvSpPr>
        <p:spPr/>
        <p:txBody>
          <a:bodyPr/>
          <a:lstStyle/>
          <a:p>
            <a:r>
              <a:rPr lang="pl-PL" dirty="0"/>
              <a:t>§ 6. 1. W przypadku przeliczania na punkty szczególnych osiągnięć wymienionych na świadectwie ukończenia szkoły podstawowej, za: </a:t>
            </a:r>
          </a:p>
          <a:p>
            <a:pPr marL="342900" indent="-342900">
              <a:buAutoNum type="arabicParenR"/>
            </a:pPr>
            <a:r>
              <a:rPr lang="pl-PL" dirty="0"/>
              <a:t>uzyskanie w zawodach wiedzy będących konkursem o </a:t>
            </a:r>
            <a:r>
              <a:rPr lang="pl-PL" i="1" dirty="0">
                <a:solidFill>
                  <a:schemeClr val="accent3"/>
                </a:solidFill>
              </a:rPr>
              <a:t>zasięgu </a:t>
            </a:r>
            <a:r>
              <a:rPr lang="pl-PL" i="1" dirty="0" err="1">
                <a:solidFill>
                  <a:schemeClr val="accent3"/>
                </a:solidFill>
              </a:rPr>
              <a:t>ponadwojewódzkim</a:t>
            </a:r>
            <a:r>
              <a:rPr lang="pl-PL" i="1" dirty="0">
                <a:solidFill>
                  <a:schemeClr val="accent3"/>
                </a:solidFill>
              </a:rPr>
              <a:t> </a:t>
            </a:r>
            <a:r>
              <a:rPr lang="pl-PL" dirty="0"/>
              <a:t>organizowanym przez kuratorów oświaty na podstawie zawartych porozumień: </a:t>
            </a:r>
          </a:p>
          <a:p>
            <a:pPr marL="342900" indent="-342900">
              <a:buAutoNum type="alphaLcParenR"/>
            </a:pPr>
            <a:r>
              <a:rPr lang="pl-PL" dirty="0"/>
              <a:t>tytułu finalisty konkursu przedmiotowego – przyznaje się </a:t>
            </a:r>
            <a:r>
              <a:rPr lang="pl-PL" i="1" dirty="0">
                <a:solidFill>
                  <a:schemeClr val="accent3"/>
                </a:solidFill>
              </a:rPr>
              <a:t>10</a:t>
            </a:r>
            <a:r>
              <a:rPr lang="pl-PL" dirty="0"/>
              <a:t> </a:t>
            </a:r>
            <a:r>
              <a:rPr lang="pl-PL" i="1" dirty="0">
                <a:solidFill>
                  <a:schemeClr val="accent3"/>
                </a:solidFill>
              </a:rPr>
              <a:t>punktów</a:t>
            </a:r>
            <a:r>
              <a:rPr lang="pl-PL" dirty="0"/>
              <a:t>, </a:t>
            </a:r>
          </a:p>
          <a:p>
            <a:pPr marL="342900" indent="-342900">
              <a:buAutoNum type="alphaLcParenR"/>
            </a:pPr>
            <a:r>
              <a:rPr lang="pl-PL" dirty="0"/>
              <a:t>tytułu laureata konkursu tematycznego lub interdyscyplinarnego – przyznaje się </a:t>
            </a:r>
            <a:r>
              <a:rPr lang="pl-PL" i="1" dirty="0">
                <a:solidFill>
                  <a:schemeClr val="accent3"/>
                </a:solidFill>
              </a:rPr>
              <a:t>7</a:t>
            </a:r>
            <a:r>
              <a:rPr lang="pl-PL" dirty="0"/>
              <a:t> </a:t>
            </a:r>
            <a:r>
              <a:rPr lang="pl-PL" i="1" dirty="0">
                <a:solidFill>
                  <a:schemeClr val="accent3"/>
                </a:solidFill>
              </a:rPr>
              <a:t>punktów</a:t>
            </a:r>
            <a:r>
              <a:rPr lang="pl-PL" dirty="0"/>
              <a:t>, </a:t>
            </a:r>
          </a:p>
          <a:p>
            <a:pPr marL="342900" indent="-342900">
              <a:buAutoNum type="alphaLcParenR"/>
            </a:pPr>
            <a:r>
              <a:rPr lang="pl-PL" dirty="0"/>
              <a:t>tytułu finalisty konkursu tematycznego lub interdyscyplinarnego – przyznaje się </a:t>
            </a:r>
            <a:r>
              <a:rPr lang="pl-PL" i="1" dirty="0">
                <a:solidFill>
                  <a:schemeClr val="accent3"/>
                </a:solidFill>
              </a:rPr>
              <a:t>5</a:t>
            </a:r>
            <a:r>
              <a:rPr lang="pl-PL" dirty="0"/>
              <a:t> </a:t>
            </a:r>
            <a:r>
              <a:rPr lang="pl-PL" i="1" dirty="0">
                <a:solidFill>
                  <a:schemeClr val="accent3"/>
                </a:solidFill>
              </a:rPr>
              <a:t>punktów</a:t>
            </a:r>
            <a:r>
              <a:rPr lang="pl-PL" dirty="0"/>
              <a:t>; </a:t>
            </a:r>
          </a:p>
        </p:txBody>
      </p:sp>
    </p:spTree>
    <p:extLst>
      <p:ext uri="{BB962C8B-B14F-4D97-AF65-F5344CB8AC3E}">
        <p14:creationId xmlns:p14="http://schemas.microsoft.com/office/powerpoint/2010/main" val="4106148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10670A-1527-4F5D-ABDD-84402DE3965E}"/>
              </a:ext>
            </a:extLst>
          </p:cNvPr>
          <p:cNvSpPr>
            <a:spLocks noGrp="1"/>
          </p:cNvSpPr>
          <p:nvPr>
            <p:ph type="title"/>
          </p:nvPr>
        </p:nvSpPr>
        <p:spPr/>
        <p:txBody>
          <a:bodyPr/>
          <a:lstStyle/>
          <a:p>
            <a:pPr algn="ctr"/>
            <a:r>
              <a:rPr lang="pl-PL" dirty="0"/>
              <a:t>osiągnięcia</a:t>
            </a:r>
          </a:p>
        </p:txBody>
      </p:sp>
      <p:sp>
        <p:nvSpPr>
          <p:cNvPr id="3" name="Symbol zastępczy zawartości 2">
            <a:extLst>
              <a:ext uri="{FF2B5EF4-FFF2-40B4-BE49-F238E27FC236}">
                <a16:creationId xmlns:a16="http://schemas.microsoft.com/office/drawing/2014/main" id="{137780EA-F0F5-4729-B8F3-71D3F8BCE7B3}"/>
              </a:ext>
            </a:extLst>
          </p:cNvPr>
          <p:cNvSpPr>
            <a:spLocks noGrp="1"/>
          </p:cNvSpPr>
          <p:nvPr>
            <p:ph idx="1"/>
          </p:nvPr>
        </p:nvSpPr>
        <p:spPr/>
        <p:txBody>
          <a:bodyPr/>
          <a:lstStyle/>
          <a:p>
            <a:r>
              <a:rPr lang="pl-PL" dirty="0"/>
              <a:t>§ 6. 3) uzyskanie w zawodach wiedzy będących konkursem o </a:t>
            </a:r>
            <a:r>
              <a:rPr lang="pl-PL" i="1" dirty="0">
                <a:solidFill>
                  <a:schemeClr val="accent3"/>
                </a:solidFill>
              </a:rPr>
              <a:t>zasięgu wojewódzkim </a:t>
            </a:r>
            <a:r>
              <a:rPr lang="pl-PL" dirty="0"/>
              <a:t>organizowanym przez kuratora oświaty:</a:t>
            </a:r>
          </a:p>
          <a:p>
            <a:pPr marL="342900" indent="-342900">
              <a:buAutoNum type="alphaLcParenR"/>
            </a:pPr>
            <a:r>
              <a:rPr lang="pl-PL" dirty="0"/>
              <a:t>dwóch lub więcej tytułów finalisty konkursu przedmiotowego – przyznaje się </a:t>
            </a:r>
            <a:r>
              <a:rPr lang="pl-PL" i="1" dirty="0">
                <a:solidFill>
                  <a:schemeClr val="accent3"/>
                </a:solidFill>
              </a:rPr>
              <a:t>10</a:t>
            </a:r>
            <a:r>
              <a:rPr lang="pl-PL" dirty="0"/>
              <a:t> </a:t>
            </a:r>
            <a:r>
              <a:rPr lang="pl-PL" i="1" dirty="0">
                <a:solidFill>
                  <a:schemeClr val="accent3"/>
                </a:solidFill>
              </a:rPr>
              <a:t>punktów</a:t>
            </a:r>
            <a:r>
              <a:rPr lang="pl-PL" dirty="0"/>
              <a:t>, </a:t>
            </a:r>
          </a:p>
          <a:p>
            <a:pPr marL="342900" indent="-342900">
              <a:buAutoNum type="alphaLcParenR"/>
            </a:pPr>
            <a:r>
              <a:rPr lang="pl-PL" dirty="0"/>
              <a:t>dwóch lub więcej tytułów laureata konkursu tematycznego lub interdyscyplinarnego – przyznaje się </a:t>
            </a:r>
            <a:r>
              <a:rPr lang="pl-PL" i="1" dirty="0">
                <a:solidFill>
                  <a:schemeClr val="accent3"/>
                </a:solidFill>
              </a:rPr>
              <a:t>7</a:t>
            </a:r>
            <a:r>
              <a:rPr lang="pl-PL" dirty="0"/>
              <a:t> </a:t>
            </a:r>
            <a:r>
              <a:rPr lang="pl-PL" i="1" dirty="0">
                <a:solidFill>
                  <a:schemeClr val="accent3"/>
                </a:solidFill>
              </a:rPr>
              <a:t>punktów</a:t>
            </a:r>
            <a:r>
              <a:rPr lang="pl-PL" dirty="0"/>
              <a:t>, </a:t>
            </a:r>
          </a:p>
          <a:p>
            <a:pPr marL="0" indent="0">
              <a:buNone/>
            </a:pPr>
            <a:r>
              <a:rPr lang="pl-PL" dirty="0">
                <a:solidFill>
                  <a:schemeClr val="accent2"/>
                </a:solidFill>
              </a:rPr>
              <a:t>c) </a:t>
            </a:r>
            <a:r>
              <a:rPr lang="pl-PL" dirty="0"/>
              <a:t>dwóch lub więcej tytułów finalisty konkursu tematycznego lub interdyscyplinarnego – przyznaje się </a:t>
            </a:r>
            <a:r>
              <a:rPr lang="pl-PL" i="1" dirty="0">
                <a:solidFill>
                  <a:schemeClr val="accent3"/>
                </a:solidFill>
              </a:rPr>
              <a:t>5 punktów</a:t>
            </a:r>
            <a:r>
              <a:rPr lang="pl-PL" dirty="0"/>
              <a:t>,</a:t>
            </a:r>
          </a:p>
          <a:p>
            <a:pPr marL="0" indent="0">
              <a:buNone/>
            </a:pPr>
            <a:r>
              <a:rPr lang="pl-PL" dirty="0">
                <a:solidFill>
                  <a:schemeClr val="accent2"/>
                </a:solidFill>
              </a:rPr>
              <a:t>d) </a:t>
            </a:r>
            <a:r>
              <a:rPr lang="pl-PL" dirty="0"/>
              <a:t>tytułu finalisty konkursu przedmiotowego – przyznaje się </a:t>
            </a:r>
            <a:r>
              <a:rPr lang="pl-PL" i="1" dirty="0">
                <a:solidFill>
                  <a:schemeClr val="accent3"/>
                </a:solidFill>
              </a:rPr>
              <a:t>7</a:t>
            </a:r>
            <a:r>
              <a:rPr lang="pl-PL" dirty="0"/>
              <a:t> </a:t>
            </a:r>
            <a:r>
              <a:rPr lang="pl-PL" i="1" dirty="0">
                <a:solidFill>
                  <a:schemeClr val="accent3"/>
                </a:solidFill>
              </a:rPr>
              <a:t>punktów</a:t>
            </a:r>
            <a:r>
              <a:rPr lang="pl-PL" dirty="0"/>
              <a:t>, </a:t>
            </a:r>
          </a:p>
          <a:p>
            <a:pPr marL="0" indent="0">
              <a:buNone/>
            </a:pPr>
            <a:r>
              <a:rPr lang="pl-PL" dirty="0">
                <a:solidFill>
                  <a:schemeClr val="accent2"/>
                </a:solidFill>
              </a:rPr>
              <a:t>e) </a:t>
            </a:r>
            <a:r>
              <a:rPr lang="pl-PL" dirty="0"/>
              <a:t>tytułu laureata konkursu tematycznego lub interdyscyplinarnego – przyznaje się </a:t>
            </a:r>
            <a:r>
              <a:rPr lang="pl-PL" i="1" dirty="0">
                <a:solidFill>
                  <a:schemeClr val="accent3"/>
                </a:solidFill>
              </a:rPr>
              <a:t>5</a:t>
            </a:r>
            <a:r>
              <a:rPr lang="pl-PL" dirty="0"/>
              <a:t> </a:t>
            </a:r>
            <a:r>
              <a:rPr lang="pl-PL" i="1" dirty="0">
                <a:solidFill>
                  <a:schemeClr val="accent3"/>
                </a:solidFill>
              </a:rPr>
              <a:t>punktów</a:t>
            </a:r>
            <a:r>
              <a:rPr lang="pl-PL" dirty="0"/>
              <a:t>, </a:t>
            </a:r>
          </a:p>
          <a:p>
            <a:pPr marL="0" indent="0">
              <a:buNone/>
            </a:pPr>
            <a:r>
              <a:rPr lang="pl-PL" dirty="0">
                <a:solidFill>
                  <a:schemeClr val="accent2"/>
                </a:solidFill>
              </a:rPr>
              <a:t>f) </a:t>
            </a:r>
            <a:r>
              <a:rPr lang="pl-PL" dirty="0"/>
              <a:t>tytułu finalisty konkursu tematycznego lub interdyscyplinarnego – przyznaje się </a:t>
            </a:r>
            <a:r>
              <a:rPr lang="pl-PL" i="1" dirty="0">
                <a:solidFill>
                  <a:schemeClr val="accent3"/>
                </a:solidFill>
              </a:rPr>
              <a:t>3</a:t>
            </a:r>
            <a:r>
              <a:rPr lang="pl-PL" dirty="0"/>
              <a:t> </a:t>
            </a:r>
            <a:r>
              <a:rPr lang="pl-PL" i="1" dirty="0">
                <a:solidFill>
                  <a:schemeClr val="accent3"/>
                </a:solidFill>
              </a:rPr>
              <a:t>punkty</a:t>
            </a:r>
            <a:r>
              <a:rPr lang="pl-PL" dirty="0"/>
              <a:t>; </a:t>
            </a:r>
          </a:p>
          <a:p>
            <a:pPr marL="0" indent="0">
              <a:buNone/>
            </a:pPr>
            <a:endParaRPr lang="pl-PL" dirty="0"/>
          </a:p>
        </p:txBody>
      </p:sp>
    </p:spTree>
    <p:extLst>
      <p:ext uri="{BB962C8B-B14F-4D97-AF65-F5344CB8AC3E}">
        <p14:creationId xmlns:p14="http://schemas.microsoft.com/office/powerpoint/2010/main" val="3495637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620344-5CB7-4135-96BA-C702559092E4}"/>
              </a:ext>
            </a:extLst>
          </p:cNvPr>
          <p:cNvSpPr>
            <a:spLocks noGrp="1"/>
          </p:cNvSpPr>
          <p:nvPr>
            <p:ph type="title"/>
          </p:nvPr>
        </p:nvSpPr>
        <p:spPr/>
        <p:txBody>
          <a:bodyPr/>
          <a:lstStyle/>
          <a:p>
            <a:pPr algn="ctr"/>
            <a:r>
              <a:rPr lang="pl-PL" dirty="0"/>
              <a:t>osiągnięcia</a:t>
            </a:r>
          </a:p>
        </p:txBody>
      </p:sp>
      <p:sp>
        <p:nvSpPr>
          <p:cNvPr id="3" name="Symbol zastępczy zawartości 2">
            <a:extLst>
              <a:ext uri="{FF2B5EF4-FFF2-40B4-BE49-F238E27FC236}">
                <a16:creationId xmlns:a16="http://schemas.microsoft.com/office/drawing/2014/main" id="{1AE80675-54D9-4292-AE46-22120706702E}"/>
              </a:ext>
            </a:extLst>
          </p:cNvPr>
          <p:cNvSpPr>
            <a:spLocks noGrp="1"/>
          </p:cNvSpPr>
          <p:nvPr>
            <p:ph idx="1"/>
          </p:nvPr>
        </p:nvSpPr>
        <p:spPr/>
        <p:txBody>
          <a:bodyPr/>
          <a:lstStyle/>
          <a:p>
            <a:r>
              <a:rPr lang="pl-PL" dirty="0"/>
              <a:t>§ 6. 5) uzyskanie wysokiego miejsca w zawodach wiedzy innych niż wymienione w pkt 1–4, artystycznych lub sportowych, organizowanych przez kuratora oświaty lub inne podmioty działające na terenie szkoły, na szczeblu: </a:t>
            </a:r>
          </a:p>
          <a:p>
            <a:pPr marL="342900" indent="-342900">
              <a:buAutoNum type="alphaLcParenR"/>
            </a:pPr>
            <a:r>
              <a:rPr lang="pl-PL" dirty="0"/>
              <a:t>międzynarodowym – przyznaje się </a:t>
            </a:r>
            <a:r>
              <a:rPr lang="pl-PL" i="1" dirty="0">
                <a:solidFill>
                  <a:schemeClr val="accent3"/>
                </a:solidFill>
              </a:rPr>
              <a:t>4</a:t>
            </a:r>
            <a:r>
              <a:rPr lang="pl-PL" dirty="0"/>
              <a:t> </a:t>
            </a:r>
            <a:r>
              <a:rPr lang="pl-PL" i="1" dirty="0">
                <a:solidFill>
                  <a:schemeClr val="accent3"/>
                </a:solidFill>
              </a:rPr>
              <a:t>punkty</a:t>
            </a:r>
            <a:r>
              <a:rPr lang="pl-PL" dirty="0"/>
              <a:t>, </a:t>
            </a:r>
          </a:p>
          <a:p>
            <a:pPr marL="342900" indent="-342900">
              <a:buAutoNum type="alphaLcParenR"/>
            </a:pPr>
            <a:r>
              <a:rPr lang="pl-PL" dirty="0"/>
              <a:t>krajowym – przyznaje się </a:t>
            </a:r>
            <a:r>
              <a:rPr lang="pl-PL" i="1" dirty="0">
                <a:solidFill>
                  <a:schemeClr val="accent3"/>
                </a:solidFill>
              </a:rPr>
              <a:t>3</a:t>
            </a:r>
            <a:r>
              <a:rPr lang="pl-PL" dirty="0"/>
              <a:t> </a:t>
            </a:r>
            <a:r>
              <a:rPr lang="pl-PL" i="1" dirty="0">
                <a:solidFill>
                  <a:schemeClr val="accent3"/>
                </a:solidFill>
              </a:rPr>
              <a:t>punkty</a:t>
            </a:r>
            <a:r>
              <a:rPr lang="pl-PL" dirty="0"/>
              <a:t>, </a:t>
            </a:r>
          </a:p>
          <a:p>
            <a:pPr marL="342900" indent="-342900">
              <a:buAutoNum type="alphaLcParenR"/>
            </a:pPr>
            <a:r>
              <a:rPr lang="pl-PL" dirty="0"/>
              <a:t>wojewódzkim – przyznaje się </a:t>
            </a:r>
            <a:r>
              <a:rPr lang="pl-PL" i="1" dirty="0">
                <a:solidFill>
                  <a:schemeClr val="accent3"/>
                </a:solidFill>
              </a:rPr>
              <a:t>2</a:t>
            </a:r>
            <a:r>
              <a:rPr lang="pl-PL" dirty="0"/>
              <a:t> </a:t>
            </a:r>
            <a:r>
              <a:rPr lang="pl-PL" i="1" dirty="0">
                <a:solidFill>
                  <a:schemeClr val="accent3"/>
                </a:solidFill>
              </a:rPr>
              <a:t>punkty</a:t>
            </a:r>
            <a:r>
              <a:rPr lang="pl-PL" dirty="0"/>
              <a:t>, </a:t>
            </a:r>
          </a:p>
          <a:p>
            <a:pPr marL="342900" indent="-342900">
              <a:buAutoNum type="alphaLcParenR"/>
            </a:pPr>
            <a:r>
              <a:rPr lang="pl-PL" dirty="0"/>
              <a:t>powiatowym – przyznaje się </a:t>
            </a:r>
            <a:r>
              <a:rPr lang="pl-PL" i="1" dirty="0">
                <a:solidFill>
                  <a:schemeClr val="accent3"/>
                </a:solidFill>
              </a:rPr>
              <a:t>1</a:t>
            </a:r>
            <a:r>
              <a:rPr lang="pl-PL" dirty="0"/>
              <a:t> </a:t>
            </a:r>
            <a:r>
              <a:rPr lang="pl-PL" i="1" dirty="0">
                <a:solidFill>
                  <a:schemeClr val="accent3"/>
                </a:solidFill>
              </a:rPr>
              <a:t>punkt</a:t>
            </a:r>
            <a:r>
              <a:rPr lang="pl-PL" dirty="0"/>
              <a:t>. </a:t>
            </a:r>
          </a:p>
        </p:txBody>
      </p:sp>
    </p:spTree>
    <p:extLst>
      <p:ext uri="{BB962C8B-B14F-4D97-AF65-F5344CB8AC3E}">
        <p14:creationId xmlns:p14="http://schemas.microsoft.com/office/powerpoint/2010/main" val="151238949"/>
      </p:ext>
    </p:extLst>
  </p:cSld>
  <p:clrMapOvr>
    <a:masterClrMapping/>
  </p:clrMapOvr>
</p:sld>
</file>

<file path=ppt/theme/theme1.xml><?xml version="1.0" encoding="utf-8"?>
<a:theme xmlns:a="http://schemas.openxmlformats.org/drawingml/2006/main" name="Dywidenda">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Dywidenda</Template>
  <TotalTime>179</TotalTime>
  <Words>1210</Words>
  <Application>Microsoft Office PowerPoint</Application>
  <PresentationFormat>Panoramiczny</PresentationFormat>
  <Paragraphs>96</Paragraphs>
  <Slides>14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14</vt:i4>
      </vt:variant>
    </vt:vector>
  </HeadingPairs>
  <TitlesOfParts>
    <vt:vector size="18" baseType="lpstr">
      <vt:lpstr>Gill Sans MT</vt:lpstr>
      <vt:lpstr>Wingdings</vt:lpstr>
      <vt:lpstr>Wingdings 2</vt:lpstr>
      <vt:lpstr>Dywidenda</vt:lpstr>
      <vt:lpstr>ZaSADY REKRUTACJI DLA ABSOLWENTÓW        KLAS VIII SZKÓŁ PODSTAWOWYCH</vt:lpstr>
      <vt:lpstr>rozporządzenie</vt:lpstr>
      <vt:lpstr>EGZAminy</vt:lpstr>
      <vt:lpstr>Świadectwo</vt:lpstr>
      <vt:lpstr>zwolnieni</vt:lpstr>
      <vt:lpstr>osiągnięcia</vt:lpstr>
      <vt:lpstr>osiągnięcia</vt:lpstr>
      <vt:lpstr>osiągnięcia</vt:lpstr>
      <vt:lpstr>osiągnięcia</vt:lpstr>
      <vt:lpstr>osiągnięcia</vt:lpstr>
      <vt:lpstr>podsumowanie</vt:lpstr>
      <vt:lpstr>regulacje</vt:lpstr>
      <vt:lpstr>regulacje</vt:lpstr>
      <vt:lpstr>Ważne adresy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ZaSADY REKRUTACJI DLA ABOSLWENTÓW        KLAS VIII SZKÓŁ PODSTAWOWYCH</dc:title>
  <dc:creator>Sekretariat</dc:creator>
  <cp:lastModifiedBy>Sekretariat.001.ILO.Tom@outlook.com</cp:lastModifiedBy>
  <cp:revision>24</cp:revision>
  <dcterms:created xsi:type="dcterms:W3CDTF">2020-04-15T06:16:47Z</dcterms:created>
  <dcterms:modified xsi:type="dcterms:W3CDTF">2024-04-11T11:49:16Z</dcterms:modified>
</cp:coreProperties>
</file>